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68" r:id="rId5"/>
    <p:sldId id="261" r:id="rId6"/>
    <p:sldId id="274" r:id="rId7"/>
    <p:sldId id="269" r:id="rId8"/>
    <p:sldId id="271" r:id="rId9"/>
    <p:sldId id="272" r:id="rId10"/>
    <p:sldId id="273" r:id="rId11"/>
    <p:sldId id="270" r:id="rId12"/>
    <p:sldId id="275" r:id="rId13"/>
    <p:sldId id="265" r:id="rId14"/>
  </p:sldIdLst>
  <p:sldSz cx="18288000" cy="10287000"/>
  <p:notesSz cx="6858000" cy="9144000"/>
  <p:embeddedFontLst>
    <p:embeddedFont>
      <p:font typeface="Pretendard" panose="02000503000000020004" pitchFamily="50" charset="-127"/>
      <p:regular r:id="rId16"/>
      <p:bold r:id="rId17"/>
    </p:embeddedFont>
    <p:embeddedFont>
      <p:font typeface="Pretendard ExtraBold" panose="02000903000000020004" pitchFamily="50" charset="-127"/>
      <p:bold r:id="rId18"/>
    </p:embeddedFont>
    <p:embeddedFont>
      <p:font typeface="Pretendard SemiBold" panose="02000703000000020004" pitchFamily="50" charset="-127"/>
      <p:bold r:id="rId19"/>
    </p:embeddedFont>
    <p:embeddedFont>
      <p:font typeface="Source Han Sans KR" panose="020B0600000101010101" charset="-127"/>
      <p:regular r:id="rId20"/>
    </p:embeddedFont>
    <p:embeddedFont>
      <p:font typeface="Source Han Sans KR Bold" panose="020B0600000101010101" charset="-127"/>
      <p:regular r:id="rId21"/>
    </p:embeddedFont>
    <p:embeddedFont>
      <p:font typeface="Source Han Sans KR Medium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Gotham" panose="020B0600000101010101" charset="0"/>
      <p:regular r:id="rId25"/>
    </p:embeddedFont>
    <p:embeddedFont>
      <p:font typeface="Gotham Bold" panose="020B0600000101010101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447"/>
    <a:srgbClr val="BC0000"/>
    <a:srgbClr val="2DC95A"/>
    <a:srgbClr val="A143FF"/>
    <a:srgbClr val="FFA91D"/>
    <a:srgbClr val="FF75C7"/>
    <a:srgbClr val="99E8B0"/>
    <a:srgbClr val="C891FF"/>
    <a:srgbClr val="FFCF83"/>
    <a:srgbClr val="FF9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14" y="9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3B22D-2FB0-4F1B-9D3D-4EC1805BCAAA}" type="datetimeFigureOut">
              <a:rPr lang="ko-KR" altLang="en-US" smtClean="0"/>
              <a:t>2024-09-13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20470-AED3-4F7E-878E-069C6D734E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06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20470-AED3-4F7E-878E-069C6D734E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35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20470-AED3-4F7E-878E-069C6D734E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0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20470-AED3-4F7E-878E-069C6D734E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28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20470-AED3-4F7E-878E-069C6D734EF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1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20470-AED3-4F7E-878E-069C6D734EF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17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20470-AED3-4F7E-878E-069C6D734EF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3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76976" y="5444768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flipH="1">
            <a:off x="12923446" y="5444768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184468" y="0"/>
                </a:moveTo>
                <a:lnTo>
                  <a:pt x="0" y="0"/>
                </a:lnTo>
                <a:lnTo>
                  <a:pt x="0" y="780444"/>
                </a:lnTo>
                <a:lnTo>
                  <a:pt x="184468" y="780444"/>
                </a:lnTo>
                <a:lnTo>
                  <a:pt x="18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589984" y="3102174"/>
            <a:ext cx="11123972" cy="1426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en-US" sz="8483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React</a:t>
            </a:r>
            <a:r>
              <a:rPr lang="ko-KR" altLang="en-US" sz="8483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8483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Group Project</a:t>
            </a:r>
            <a:endParaRPr lang="en-US" sz="8483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85569" y="7888083"/>
            <a:ext cx="2716861" cy="40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FD5B4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am Bold"/>
              </a:rPr>
              <a:t>5</a:t>
            </a:r>
            <a:r>
              <a:rPr lang="ko-KR" altLang="en-US" sz="5400" b="1" dirty="0">
                <a:solidFill>
                  <a:srgbClr val="FD5B4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am Bold"/>
              </a:rPr>
              <a:t>조</a:t>
            </a:r>
            <a:endParaRPr lang="en-US" sz="5400" b="1" dirty="0">
              <a:solidFill>
                <a:srgbClr val="FD5B4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am Bold"/>
            </a:endParaRPr>
          </a:p>
        </p:txBody>
      </p:sp>
      <p:pic>
        <p:nvPicPr>
          <p:cNvPr id="12" name="그림 11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920C8897-B429-5ED4-B8B0-85612421B1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97" y="4835088"/>
            <a:ext cx="3910006" cy="19959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3324" y="644525"/>
            <a:ext cx="41721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개발과정</a:t>
            </a:r>
            <a:r>
              <a:rPr lang="en-US" altLang="ko-KR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-5</a:t>
            </a:r>
            <a:endParaRPr lang="en-US" sz="2499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0" y="1638300"/>
            <a:ext cx="660417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4800" b="1" dirty="0" err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Github</a:t>
            </a:r>
            <a:r>
              <a:rPr lang="en-US" sz="48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(git) </a:t>
            </a:r>
            <a:r>
              <a:rPr lang="ko-KR" altLang="en-US" sz="48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워크플로우</a:t>
            </a:r>
            <a:endParaRPr lang="en-US" sz="48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A06BC1-C798-ACBD-BD08-F35198E04A52}"/>
              </a:ext>
            </a:extLst>
          </p:cNvPr>
          <p:cNvGrpSpPr/>
          <p:nvPr/>
        </p:nvGrpSpPr>
        <p:grpSpPr>
          <a:xfrm>
            <a:off x="2666999" y="2356445"/>
            <a:ext cx="12954002" cy="7177109"/>
            <a:chOff x="2667000" y="2356445"/>
            <a:chExt cx="12954002" cy="717710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A8E496-6B25-99FA-C99D-CE30AD404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0" y="2537271"/>
              <a:ext cx="6019800" cy="660620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553604-7A94-06E2-4654-1EB969EA2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1202" y="2356445"/>
              <a:ext cx="6019800" cy="7177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42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43747" y="4714497"/>
            <a:ext cx="6400503" cy="1426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ko-KR" altLang="en-US" sz="8483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시연</a:t>
            </a:r>
            <a:endParaRPr lang="en-US" sz="8483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248939" y="4073493"/>
            <a:ext cx="5790121" cy="497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34"/>
              </a:lnSpc>
              <a:spcBef>
                <a:spcPct val="0"/>
              </a:spcBef>
            </a:pPr>
            <a:r>
              <a:rPr lang="en-US" sz="3024" u="none" strike="noStrike" dirty="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Project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98557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3324" y="644525"/>
            <a:ext cx="41721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마무리</a:t>
            </a:r>
            <a:endParaRPr lang="en-US" sz="2499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8596" y="4694014"/>
            <a:ext cx="660417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그룹프로젝트를 마치며</a:t>
            </a:r>
            <a:endParaRPr lang="en-US" sz="48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F423C56-4F42-BD28-67DB-6AC6DD164AE5}"/>
              </a:ext>
            </a:extLst>
          </p:cNvPr>
          <p:cNvGrpSpPr/>
          <p:nvPr/>
        </p:nvGrpSpPr>
        <p:grpSpPr>
          <a:xfrm>
            <a:off x="7862770" y="881497"/>
            <a:ext cx="9171906" cy="8524001"/>
            <a:chOff x="7807820" y="879475"/>
            <a:chExt cx="9451480" cy="8524001"/>
          </a:xfrm>
        </p:grpSpPr>
        <p:grpSp>
          <p:nvGrpSpPr>
            <p:cNvPr id="26" name="Group 7">
              <a:extLst>
                <a:ext uri="{FF2B5EF4-FFF2-40B4-BE49-F238E27FC236}">
                  <a16:creationId xmlns:a16="http://schemas.microsoft.com/office/drawing/2014/main" id="{0B097CF2-6902-2BD2-8C27-2F1DC3CFDD89}"/>
                </a:ext>
              </a:extLst>
            </p:cNvPr>
            <p:cNvGrpSpPr/>
            <p:nvPr/>
          </p:nvGrpSpPr>
          <p:grpSpPr>
            <a:xfrm>
              <a:off x="7807820" y="879475"/>
              <a:ext cx="9451480" cy="2611384"/>
              <a:chOff x="0" y="0"/>
              <a:chExt cx="2489279" cy="687772"/>
            </a:xfrm>
          </p:grpSpPr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8831E1F6-7D4D-C1CB-4241-D51816928316}"/>
                  </a:ext>
                </a:extLst>
              </p:cNvPr>
              <p:cNvSpPr/>
              <p:nvPr/>
            </p:nvSpPr>
            <p:spPr>
              <a:xfrm>
                <a:off x="0" y="0"/>
                <a:ext cx="2489279" cy="687772"/>
              </a:xfrm>
              <a:custGeom>
                <a:avLst/>
                <a:gdLst/>
                <a:ahLst/>
                <a:cxnLst/>
                <a:rect l="l" t="t" r="r" b="b"/>
                <a:pathLst>
                  <a:path w="2489279" h="687772">
                    <a:moveTo>
                      <a:pt x="17202" y="0"/>
                    </a:moveTo>
                    <a:lnTo>
                      <a:pt x="2472077" y="0"/>
                    </a:lnTo>
                    <a:cubicBezTo>
                      <a:pt x="2476640" y="0"/>
                      <a:pt x="2481015" y="1812"/>
                      <a:pt x="2484241" y="5038"/>
                    </a:cubicBezTo>
                    <a:cubicBezTo>
                      <a:pt x="2487467" y="8264"/>
                      <a:pt x="2489279" y="12639"/>
                      <a:pt x="2489279" y="17202"/>
                    </a:cubicBezTo>
                    <a:lnTo>
                      <a:pt x="2489279" y="670570"/>
                    </a:lnTo>
                    <a:cubicBezTo>
                      <a:pt x="2489279" y="675133"/>
                      <a:pt x="2487467" y="679508"/>
                      <a:pt x="2484241" y="682734"/>
                    </a:cubicBezTo>
                    <a:cubicBezTo>
                      <a:pt x="2481015" y="685960"/>
                      <a:pt x="2476640" y="687772"/>
                      <a:pt x="2472077" y="687772"/>
                    </a:cubicBezTo>
                    <a:lnTo>
                      <a:pt x="17202" y="687772"/>
                    </a:lnTo>
                    <a:cubicBezTo>
                      <a:pt x="7701" y="687772"/>
                      <a:pt x="0" y="680071"/>
                      <a:pt x="0" y="670570"/>
                    </a:cubicBezTo>
                    <a:lnTo>
                      <a:pt x="0" y="17202"/>
                    </a:lnTo>
                    <a:cubicBezTo>
                      <a:pt x="0" y="12639"/>
                      <a:pt x="1812" y="8264"/>
                      <a:pt x="5038" y="5038"/>
                    </a:cubicBezTo>
                    <a:cubicBezTo>
                      <a:pt x="8264" y="1812"/>
                      <a:pt x="12639" y="0"/>
                      <a:pt x="17202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9">
                <a:extLst>
                  <a:ext uri="{FF2B5EF4-FFF2-40B4-BE49-F238E27FC236}">
                    <a16:creationId xmlns:a16="http://schemas.microsoft.com/office/drawing/2014/main" id="{6F7B9647-B9B8-4472-DA1F-930E99B2BD9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9279" cy="735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9" name="Group 10">
              <a:extLst>
                <a:ext uri="{FF2B5EF4-FFF2-40B4-BE49-F238E27FC236}">
                  <a16:creationId xmlns:a16="http://schemas.microsoft.com/office/drawing/2014/main" id="{EAD7860A-0F42-AE30-226B-CE4A1396384C}"/>
                </a:ext>
              </a:extLst>
            </p:cNvPr>
            <p:cNvGrpSpPr/>
            <p:nvPr/>
          </p:nvGrpSpPr>
          <p:grpSpPr>
            <a:xfrm>
              <a:off x="7807820" y="3837808"/>
              <a:ext cx="9451480" cy="2611384"/>
              <a:chOff x="0" y="0"/>
              <a:chExt cx="2489279" cy="687772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CF62367-7C6F-B75E-43BF-458CC21367E6}"/>
                  </a:ext>
                </a:extLst>
              </p:cNvPr>
              <p:cNvSpPr/>
              <p:nvPr/>
            </p:nvSpPr>
            <p:spPr>
              <a:xfrm>
                <a:off x="0" y="0"/>
                <a:ext cx="2489279" cy="687772"/>
              </a:xfrm>
              <a:custGeom>
                <a:avLst/>
                <a:gdLst/>
                <a:ahLst/>
                <a:cxnLst/>
                <a:rect l="l" t="t" r="r" b="b"/>
                <a:pathLst>
                  <a:path w="2489279" h="687772">
                    <a:moveTo>
                      <a:pt x="17202" y="0"/>
                    </a:moveTo>
                    <a:lnTo>
                      <a:pt x="2472077" y="0"/>
                    </a:lnTo>
                    <a:cubicBezTo>
                      <a:pt x="2476640" y="0"/>
                      <a:pt x="2481015" y="1812"/>
                      <a:pt x="2484241" y="5038"/>
                    </a:cubicBezTo>
                    <a:cubicBezTo>
                      <a:pt x="2487467" y="8264"/>
                      <a:pt x="2489279" y="12639"/>
                      <a:pt x="2489279" y="17202"/>
                    </a:cubicBezTo>
                    <a:lnTo>
                      <a:pt x="2489279" y="670570"/>
                    </a:lnTo>
                    <a:cubicBezTo>
                      <a:pt x="2489279" y="675133"/>
                      <a:pt x="2487467" y="679508"/>
                      <a:pt x="2484241" y="682734"/>
                    </a:cubicBezTo>
                    <a:cubicBezTo>
                      <a:pt x="2481015" y="685960"/>
                      <a:pt x="2476640" y="687772"/>
                      <a:pt x="2472077" y="687772"/>
                    </a:cubicBezTo>
                    <a:lnTo>
                      <a:pt x="17202" y="687772"/>
                    </a:lnTo>
                    <a:cubicBezTo>
                      <a:pt x="7701" y="687772"/>
                      <a:pt x="0" y="680071"/>
                      <a:pt x="0" y="670570"/>
                    </a:cubicBezTo>
                    <a:lnTo>
                      <a:pt x="0" y="17202"/>
                    </a:lnTo>
                    <a:cubicBezTo>
                      <a:pt x="0" y="12639"/>
                      <a:pt x="1812" y="8264"/>
                      <a:pt x="5038" y="5038"/>
                    </a:cubicBezTo>
                    <a:cubicBezTo>
                      <a:pt x="8264" y="1812"/>
                      <a:pt x="12639" y="0"/>
                      <a:pt x="17202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TextBox 12">
                <a:extLst>
                  <a:ext uri="{FF2B5EF4-FFF2-40B4-BE49-F238E27FC236}">
                    <a16:creationId xmlns:a16="http://schemas.microsoft.com/office/drawing/2014/main" id="{BC0ED29F-B401-70D2-D254-035C87EDF8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9279" cy="735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32" name="Group 13">
              <a:extLst>
                <a:ext uri="{FF2B5EF4-FFF2-40B4-BE49-F238E27FC236}">
                  <a16:creationId xmlns:a16="http://schemas.microsoft.com/office/drawing/2014/main" id="{DF7423EA-4833-A3A3-5C65-F397290DEC58}"/>
                </a:ext>
              </a:extLst>
            </p:cNvPr>
            <p:cNvGrpSpPr/>
            <p:nvPr/>
          </p:nvGrpSpPr>
          <p:grpSpPr>
            <a:xfrm>
              <a:off x="7807820" y="6792092"/>
              <a:ext cx="9451480" cy="2611384"/>
              <a:chOff x="0" y="0"/>
              <a:chExt cx="2489279" cy="687772"/>
            </a:xfrm>
          </p:grpSpPr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7C2DC3B3-BEAF-90C7-0637-6A241BBD9693}"/>
                  </a:ext>
                </a:extLst>
              </p:cNvPr>
              <p:cNvSpPr/>
              <p:nvPr/>
            </p:nvSpPr>
            <p:spPr>
              <a:xfrm>
                <a:off x="0" y="0"/>
                <a:ext cx="2489279" cy="687772"/>
              </a:xfrm>
              <a:custGeom>
                <a:avLst/>
                <a:gdLst/>
                <a:ahLst/>
                <a:cxnLst/>
                <a:rect l="l" t="t" r="r" b="b"/>
                <a:pathLst>
                  <a:path w="2489279" h="687772">
                    <a:moveTo>
                      <a:pt x="17202" y="0"/>
                    </a:moveTo>
                    <a:lnTo>
                      <a:pt x="2472077" y="0"/>
                    </a:lnTo>
                    <a:cubicBezTo>
                      <a:pt x="2476640" y="0"/>
                      <a:pt x="2481015" y="1812"/>
                      <a:pt x="2484241" y="5038"/>
                    </a:cubicBezTo>
                    <a:cubicBezTo>
                      <a:pt x="2487467" y="8264"/>
                      <a:pt x="2489279" y="12639"/>
                      <a:pt x="2489279" y="17202"/>
                    </a:cubicBezTo>
                    <a:lnTo>
                      <a:pt x="2489279" y="670570"/>
                    </a:lnTo>
                    <a:cubicBezTo>
                      <a:pt x="2489279" y="675133"/>
                      <a:pt x="2487467" y="679508"/>
                      <a:pt x="2484241" y="682734"/>
                    </a:cubicBezTo>
                    <a:cubicBezTo>
                      <a:pt x="2481015" y="685960"/>
                      <a:pt x="2476640" y="687772"/>
                      <a:pt x="2472077" y="687772"/>
                    </a:cubicBezTo>
                    <a:lnTo>
                      <a:pt x="17202" y="687772"/>
                    </a:lnTo>
                    <a:cubicBezTo>
                      <a:pt x="7701" y="687772"/>
                      <a:pt x="0" y="680071"/>
                      <a:pt x="0" y="670570"/>
                    </a:cubicBezTo>
                    <a:lnTo>
                      <a:pt x="0" y="17202"/>
                    </a:lnTo>
                    <a:cubicBezTo>
                      <a:pt x="0" y="12639"/>
                      <a:pt x="1812" y="8264"/>
                      <a:pt x="5038" y="5038"/>
                    </a:cubicBezTo>
                    <a:cubicBezTo>
                      <a:pt x="8264" y="1812"/>
                      <a:pt x="12639" y="0"/>
                      <a:pt x="17202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15">
                <a:extLst>
                  <a:ext uri="{FF2B5EF4-FFF2-40B4-BE49-F238E27FC236}">
                    <a16:creationId xmlns:a16="http://schemas.microsoft.com/office/drawing/2014/main" id="{9E64E67F-BBEA-10AD-6185-FA5661CE6D0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2489279" cy="735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5" name="TextBox 17">
              <a:extLst>
                <a:ext uri="{FF2B5EF4-FFF2-40B4-BE49-F238E27FC236}">
                  <a16:creationId xmlns:a16="http://schemas.microsoft.com/office/drawing/2014/main" id="{B146BBD8-2B2E-2697-8B61-B9243AAA64D8}"/>
                </a:ext>
              </a:extLst>
            </p:cNvPr>
            <p:cNvSpPr txBox="1"/>
            <p:nvPr/>
          </p:nvSpPr>
          <p:spPr>
            <a:xfrm>
              <a:off x="8541944" y="1889892"/>
              <a:ext cx="2986633" cy="503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b="1" dirty="0">
                  <a:solidFill>
                    <a:srgbClr val="FD5B43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협업의 중요성</a:t>
              </a:r>
              <a:endParaRPr lang="en-US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1CB22DA6-617F-E72D-21A7-1CED254AC9F1}"/>
                </a:ext>
              </a:extLst>
            </p:cNvPr>
            <p:cNvSpPr txBox="1"/>
            <p:nvPr/>
          </p:nvSpPr>
          <p:spPr>
            <a:xfrm>
              <a:off x="8541943" y="4848225"/>
              <a:ext cx="2986633" cy="503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b="1" dirty="0">
                  <a:solidFill>
                    <a:srgbClr val="FD5B43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복습의 필요성</a:t>
              </a:r>
              <a:endParaRPr lang="en-US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37" name="TextBox 19">
              <a:extLst>
                <a:ext uri="{FF2B5EF4-FFF2-40B4-BE49-F238E27FC236}">
                  <a16:creationId xmlns:a16="http://schemas.microsoft.com/office/drawing/2014/main" id="{DD165E36-2F0F-8DB0-91B1-D8BDB11BF193}"/>
                </a:ext>
              </a:extLst>
            </p:cNvPr>
            <p:cNvSpPr txBox="1"/>
            <p:nvPr/>
          </p:nvSpPr>
          <p:spPr>
            <a:xfrm>
              <a:off x="8541942" y="7802509"/>
              <a:ext cx="2986633" cy="503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b="1" dirty="0">
                  <a:solidFill>
                    <a:srgbClr val="FD5B43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우리의 가능성</a:t>
              </a:r>
              <a:endParaRPr lang="en-US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8F8E5141-E053-FE2E-0D2F-6C29E7E55E09}"/>
                </a:ext>
              </a:extLst>
            </p:cNvPr>
            <p:cNvSpPr txBox="1"/>
            <p:nvPr/>
          </p:nvSpPr>
          <p:spPr>
            <a:xfrm>
              <a:off x="12226383" y="1688915"/>
              <a:ext cx="4117160" cy="944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고객</a:t>
              </a:r>
              <a:r>
                <a:rPr lang="en-US" sz="18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경험</a:t>
              </a:r>
              <a:r>
                <a:rPr lang="en-US" sz="18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최적화</a:t>
              </a:r>
              <a:endPara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비용</a:t>
              </a:r>
              <a:r>
                <a:rPr lang="en-US" sz="18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정감</a:t>
              </a:r>
              <a:r>
                <a:rPr lang="en-US" sz="18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및 </a:t>
              </a:r>
              <a:r>
                <a:rPr lang="en-US" sz="18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효율성</a:t>
              </a:r>
              <a:r>
                <a:rPr lang="en-US" sz="18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향상</a:t>
              </a:r>
              <a:endPara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경쟁력</a:t>
              </a:r>
              <a:r>
                <a:rPr lang="en-US" sz="18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강화</a:t>
              </a:r>
              <a:endPara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66E8EF82-40C7-1D04-CEFB-F9363690E44F}"/>
                </a:ext>
              </a:extLst>
            </p:cNvPr>
            <p:cNvSpPr txBox="1"/>
            <p:nvPr/>
          </p:nvSpPr>
          <p:spPr>
            <a:xfrm>
              <a:off x="12226383" y="4647247"/>
              <a:ext cx="4117160" cy="944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AI 기술 발전과 통합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고객 맞춤형 서비스 강화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지속 가능한 성장 모델 구축</a:t>
              </a:r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45EEB878-079B-E731-65EC-DB7AA8DA7447}"/>
                </a:ext>
              </a:extLst>
            </p:cNvPr>
            <p:cNvSpPr txBox="1"/>
            <p:nvPr/>
          </p:nvSpPr>
          <p:spPr>
            <a:xfrm>
              <a:off x="12226383" y="7601532"/>
              <a:ext cx="4117160" cy="944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다양한 산업 분야 적용 사례 연구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장기적인 성과 분석</a:t>
              </a:r>
            </a:p>
            <a:p>
              <a:pPr marL="388620" lvl="1" indent="-194310" algn="l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윤리적 고려와 규제 연구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126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7047846"/>
            <a:chOff x="0" y="0"/>
            <a:chExt cx="4816593" cy="1856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56223"/>
            </a:xfrm>
            <a:custGeom>
              <a:avLst/>
              <a:gdLst/>
              <a:ahLst/>
              <a:cxnLst/>
              <a:rect l="l" t="t" r="r" b="b"/>
              <a:pathLst>
                <a:path w="4816592" h="1856223">
                  <a:moveTo>
                    <a:pt x="0" y="0"/>
                  </a:moveTo>
                  <a:lnTo>
                    <a:pt x="4816592" y="0"/>
                  </a:lnTo>
                  <a:lnTo>
                    <a:pt x="4816592" y="1856223"/>
                  </a:lnTo>
                  <a:lnTo>
                    <a:pt x="0" y="1856223"/>
                  </a:lnTo>
                  <a:close/>
                </a:path>
              </a:pathLst>
            </a:custGeom>
            <a:solidFill>
              <a:srgbClr val="FD5B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903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TextBox 10">
            <a:extLst>
              <a:ext uri="{FF2B5EF4-FFF2-40B4-BE49-F238E27FC236}">
                <a16:creationId xmlns:a16="http://schemas.microsoft.com/office/drawing/2014/main" id="{21E15078-AF62-96C8-093A-E927377D6B51}"/>
              </a:ext>
            </a:extLst>
          </p:cNvPr>
          <p:cNvSpPr txBox="1"/>
          <p:nvPr/>
        </p:nvSpPr>
        <p:spPr>
          <a:xfrm>
            <a:off x="7785569" y="7888083"/>
            <a:ext cx="2716861" cy="40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FD5B4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am Bold"/>
              </a:rPr>
              <a:t>5</a:t>
            </a:r>
            <a:r>
              <a:rPr lang="ko-KR" altLang="en-US" sz="5400" b="1" dirty="0">
                <a:solidFill>
                  <a:srgbClr val="FD5B4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Gotham Bold"/>
              </a:rPr>
              <a:t>조</a:t>
            </a:r>
            <a:endParaRPr lang="en-US" sz="5400" b="1" dirty="0">
              <a:solidFill>
                <a:srgbClr val="FD5B4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Gotham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2624B-6DBA-2B9C-CF09-A6618A8211D2}"/>
              </a:ext>
            </a:extLst>
          </p:cNvPr>
          <p:cNvSpPr txBox="1"/>
          <p:nvPr/>
        </p:nvSpPr>
        <p:spPr>
          <a:xfrm>
            <a:off x="5067298" y="8300286"/>
            <a:ext cx="8153400" cy="595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200" dirty="0" err="1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강휘원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   </a:t>
            </a:r>
            <a:r>
              <a:rPr lang="ko-KR" altLang="en-US" sz="3200" dirty="0" err="1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김성연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 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 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박민선  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 </a:t>
            </a:r>
            <a:r>
              <a:rPr lang="ko-KR" altLang="en-US" sz="3200" dirty="0" err="1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안치호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  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 </a:t>
            </a:r>
            <a:r>
              <a:rPr lang="ko-KR" altLang="en-US" sz="3200" dirty="0" err="1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변하영</a:t>
            </a:r>
            <a:endParaRPr lang="en-US" altLang="ko-KR" sz="3200" dirty="0">
              <a:solidFill>
                <a:schemeClr val="tx1">
                  <a:lumMod val="50000"/>
                  <a:lumOff val="50000"/>
                  <a:alpha val="7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16611" y="3220732"/>
            <a:ext cx="6654775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프로젝트 개요</a:t>
            </a:r>
            <a:endParaRPr lang="en-US" sz="5000" b="1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419598" y="4615447"/>
            <a:ext cx="9448800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팀원 소개</a:t>
            </a:r>
            <a:endParaRPr lang="en-US" sz="5000" b="1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27159" y="6062551"/>
            <a:ext cx="49911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과정</a:t>
            </a:r>
            <a:endParaRPr lang="en-US" sz="5000" b="1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27159" y="7509655"/>
            <a:ext cx="4833677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>
                <a:solidFill>
                  <a:srgbClr val="FFFFF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프로젝트 시연</a:t>
            </a:r>
            <a:endParaRPr lang="en-US" sz="5000" b="1" dirty="0">
              <a:solidFill>
                <a:srgbClr val="FFFFFF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939600" y="4376083"/>
            <a:ext cx="14408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939600" y="5823187"/>
            <a:ext cx="14408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AutoShape 8"/>
          <p:cNvSpPr/>
          <p:nvPr/>
        </p:nvSpPr>
        <p:spPr>
          <a:xfrm>
            <a:off x="1939600" y="7270291"/>
            <a:ext cx="14408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564226" y="1564270"/>
            <a:ext cx="3159546" cy="51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 dirty="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3324" y="644525"/>
            <a:ext cx="41721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프로젝트 목표</a:t>
            </a:r>
            <a:endParaRPr lang="en-US" sz="2499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428923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2200" y="2963244"/>
            <a:ext cx="4876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협동을 통한 개발 경험 </a:t>
            </a:r>
            <a:endParaRPr lang="en-US" altLang="ko-KR" sz="4000" b="1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90800" y="4803773"/>
            <a:ext cx="5122898" cy="758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ko-KR" altLang="en-US" sz="66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목표</a:t>
            </a:r>
            <a:endParaRPr lang="en-US" sz="66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21F1F-E490-66D5-BA95-03F87443DA8A}"/>
              </a:ext>
            </a:extLst>
          </p:cNvPr>
          <p:cNvSpPr txBox="1"/>
          <p:nvPr/>
        </p:nvSpPr>
        <p:spPr>
          <a:xfrm>
            <a:off x="10362390" y="3546074"/>
            <a:ext cx="4116420" cy="1673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Figma</a:t>
            </a:r>
            <a:br>
              <a:rPr lang="en-US" altLang="ko-KR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</a:b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Git, </a:t>
            </a:r>
            <a:r>
              <a:rPr lang="en-US" altLang="ko-KR" sz="3200" dirty="0" err="1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Github</a:t>
            </a:r>
            <a:endParaRPr lang="en-US" altLang="ko-KR" sz="3200" dirty="0">
              <a:solidFill>
                <a:schemeClr val="tx1">
                  <a:lumMod val="50000"/>
                  <a:lumOff val="50000"/>
                  <a:alpha val="7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 Bold"/>
            </a:endParaRP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Discord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7729B173-39D3-2427-5DF1-D10614C7164E}"/>
              </a:ext>
            </a:extLst>
          </p:cNvPr>
          <p:cNvSpPr txBox="1"/>
          <p:nvPr/>
        </p:nvSpPr>
        <p:spPr>
          <a:xfrm>
            <a:off x="9980579" y="6189078"/>
            <a:ext cx="6934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강의에서 배운 기능 숙달 </a:t>
            </a:r>
            <a:endParaRPr lang="en-US" altLang="ko-KR" sz="4000" b="1" dirty="0">
              <a:solidFill>
                <a:srgbClr val="00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997D80-2D5C-DCC7-53FA-F93B15A2FB1D}"/>
              </a:ext>
            </a:extLst>
          </p:cNvPr>
          <p:cNvSpPr txBox="1"/>
          <p:nvPr/>
        </p:nvSpPr>
        <p:spPr>
          <a:xfrm>
            <a:off x="10360769" y="6771908"/>
            <a:ext cx="5715810" cy="1134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과제의 주요 기능 적용</a:t>
            </a:r>
            <a:endParaRPr lang="en-US" altLang="ko-KR" sz="3200" dirty="0">
              <a:solidFill>
                <a:schemeClr val="tx1">
                  <a:lumMod val="50000"/>
                  <a:lumOff val="50000"/>
                  <a:alpha val="7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 Bold"/>
            </a:endParaRP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API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 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Data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  <a:sym typeface="Source Han Sans KR Bold"/>
              </a:rPr>
              <a:t> 가공</a:t>
            </a:r>
            <a:endParaRPr lang="en-US" altLang="ko-KR" sz="3200" dirty="0">
              <a:solidFill>
                <a:schemeClr val="tx1">
                  <a:lumMod val="50000"/>
                  <a:lumOff val="50000"/>
                  <a:alpha val="7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  <a:sym typeface="Source Han Sans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E58A5-9EE4-67A8-D951-B5E25CFBBBEA}"/>
              </a:ext>
            </a:extLst>
          </p:cNvPr>
          <p:cNvSpPr txBox="1"/>
          <p:nvPr/>
        </p:nvSpPr>
        <p:spPr>
          <a:xfrm>
            <a:off x="8762999" y="2019300"/>
            <a:ext cx="12175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rgbClr val="BC0000">
                    <a:alpha val="1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</a:t>
            </a:r>
            <a:endParaRPr lang="ko-KR" altLang="en-US" sz="11500" b="1" dirty="0">
              <a:solidFill>
                <a:srgbClr val="BC0000">
                  <a:alpha val="1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60259-6D2D-01D3-8595-A2C2F60A80D0}"/>
              </a:ext>
            </a:extLst>
          </p:cNvPr>
          <p:cNvSpPr txBox="1"/>
          <p:nvPr/>
        </p:nvSpPr>
        <p:spPr>
          <a:xfrm>
            <a:off x="8762999" y="5258054"/>
            <a:ext cx="12175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rgbClr val="BC0000">
                    <a:alpha val="1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</a:t>
            </a:r>
            <a:endParaRPr lang="ko-KR" altLang="en-US" sz="11500" b="1" dirty="0">
              <a:solidFill>
                <a:srgbClr val="BC0000">
                  <a:alpha val="1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58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3324" y="644525"/>
            <a:ext cx="41721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팀원 소개</a:t>
            </a:r>
            <a:endParaRPr lang="en-US" sz="2499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90800" y="4803773"/>
            <a:ext cx="5122898" cy="758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ko-KR" altLang="en-US" sz="66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 소개</a:t>
            </a:r>
            <a:endParaRPr lang="en-US" sz="66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B450272-4D69-57AA-DD1A-2749008189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829800" y="1104900"/>
            <a:ext cx="4939295" cy="807720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253CCA76-B8EA-B487-F104-2E1933BE2E25}"/>
              </a:ext>
            </a:extLst>
          </p:cNvPr>
          <p:cNvGrpSpPr/>
          <p:nvPr/>
        </p:nvGrpSpPr>
        <p:grpSpPr>
          <a:xfrm>
            <a:off x="7089619" y="1625322"/>
            <a:ext cx="7620000" cy="7036352"/>
            <a:chOff x="8686800" y="1625322"/>
            <a:chExt cx="7620000" cy="7036352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D26BB1E-A268-45DA-337F-0CAD26D5A970}"/>
                </a:ext>
              </a:extLst>
            </p:cNvPr>
            <p:cNvGrpSpPr/>
            <p:nvPr/>
          </p:nvGrpSpPr>
          <p:grpSpPr>
            <a:xfrm>
              <a:off x="8686800" y="1625322"/>
              <a:ext cx="7620000" cy="762000"/>
              <a:chOff x="8686800" y="1625322"/>
              <a:chExt cx="7620000" cy="76200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0D2F92C4-A7D1-85B4-5BE3-1FC2CE870EEF}"/>
                  </a:ext>
                </a:extLst>
              </p:cNvPr>
              <p:cNvSpPr/>
              <p:nvPr/>
            </p:nvSpPr>
            <p:spPr>
              <a:xfrm>
                <a:off x="8686800" y="1625322"/>
                <a:ext cx="2590800" cy="762000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/>
                  <a:t>PO</a:t>
                </a: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3A28D6-5897-3116-357D-A84DD95D77E5}"/>
                  </a:ext>
                </a:extLst>
              </p:cNvPr>
              <p:cNvSpPr txBox="1"/>
              <p:nvPr/>
            </p:nvSpPr>
            <p:spPr>
              <a:xfrm>
                <a:off x="11811000" y="1683156"/>
                <a:ext cx="4495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강휘원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83FC856-5012-1AC8-F800-BC89DDEB2B29}"/>
                </a:ext>
              </a:extLst>
            </p:cNvPr>
            <p:cNvGrpSpPr/>
            <p:nvPr/>
          </p:nvGrpSpPr>
          <p:grpSpPr>
            <a:xfrm>
              <a:off x="8686800" y="3193910"/>
              <a:ext cx="7620000" cy="762000"/>
              <a:chOff x="8686800" y="3193910"/>
              <a:chExt cx="7620000" cy="762000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B923A115-C39B-2CA3-CA71-C79BA390598C}"/>
                  </a:ext>
                </a:extLst>
              </p:cNvPr>
              <p:cNvSpPr/>
              <p:nvPr/>
            </p:nvSpPr>
            <p:spPr>
              <a:xfrm>
                <a:off x="8686800" y="3193910"/>
                <a:ext cx="2590800" cy="762000"/>
              </a:xfrm>
              <a:prstGeom prst="roundRect">
                <a:avLst/>
              </a:prstGeom>
              <a:solidFill>
                <a:srgbClr val="FF75C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dirty="0"/>
                  <a:t>SM</a:t>
                </a:r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4DEE019-42D2-F4BF-6193-7EEA308A3971}"/>
                  </a:ext>
                </a:extLst>
              </p:cNvPr>
              <p:cNvSpPr txBox="1"/>
              <p:nvPr/>
            </p:nvSpPr>
            <p:spPr>
              <a:xfrm>
                <a:off x="11811000" y="3251744"/>
                <a:ext cx="4495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김성연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4F22CB3-BE05-67C6-4350-0E514B02CD4D}"/>
                </a:ext>
              </a:extLst>
            </p:cNvPr>
            <p:cNvGrpSpPr/>
            <p:nvPr/>
          </p:nvGrpSpPr>
          <p:grpSpPr>
            <a:xfrm>
              <a:off x="8686800" y="4762498"/>
              <a:ext cx="7620000" cy="762000"/>
              <a:chOff x="8686800" y="4762498"/>
              <a:chExt cx="7620000" cy="762000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8695A4F-6207-5D48-4908-0CCF9E4371EA}"/>
                  </a:ext>
                </a:extLst>
              </p:cNvPr>
              <p:cNvSpPr/>
              <p:nvPr/>
            </p:nvSpPr>
            <p:spPr>
              <a:xfrm>
                <a:off x="8686800" y="4762498"/>
                <a:ext cx="2590800" cy="762000"/>
              </a:xfrm>
              <a:prstGeom prst="roundRect">
                <a:avLst/>
              </a:prstGeom>
              <a:solidFill>
                <a:srgbClr val="FFA91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/>
                  <a:t>UI/UX Designer</a:t>
                </a:r>
                <a:endParaRPr lang="ko-KR" altLang="en-US" sz="28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5E8F2C4-3A65-C94D-3956-B19C0AEF4DEF}"/>
                  </a:ext>
                </a:extLst>
              </p:cNvPr>
              <p:cNvSpPr txBox="1"/>
              <p:nvPr/>
            </p:nvSpPr>
            <p:spPr>
              <a:xfrm>
                <a:off x="11811000" y="4803773"/>
                <a:ext cx="4495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박민선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853F411-6074-3B89-1AA2-F28A2ED59370}"/>
                </a:ext>
              </a:extLst>
            </p:cNvPr>
            <p:cNvGrpSpPr/>
            <p:nvPr/>
          </p:nvGrpSpPr>
          <p:grpSpPr>
            <a:xfrm>
              <a:off x="8686800" y="6331086"/>
              <a:ext cx="7620000" cy="762000"/>
              <a:chOff x="8686800" y="6331086"/>
              <a:chExt cx="7620000" cy="762000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6FFE7C38-483E-3A2F-9BD2-D5C243E8E0A1}"/>
                  </a:ext>
                </a:extLst>
              </p:cNvPr>
              <p:cNvSpPr/>
              <p:nvPr/>
            </p:nvSpPr>
            <p:spPr>
              <a:xfrm>
                <a:off x="8686800" y="6331086"/>
                <a:ext cx="2590800" cy="762000"/>
              </a:xfrm>
              <a:prstGeom prst="roundRect">
                <a:avLst/>
              </a:prstGeom>
              <a:solidFill>
                <a:srgbClr val="A143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Developer</a:t>
                </a:r>
                <a:endParaRPr lang="ko-KR" alt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29545E-1280-1BC5-99C4-4BAA0817FC56}"/>
                  </a:ext>
                </a:extLst>
              </p:cNvPr>
              <p:cNvSpPr txBox="1"/>
              <p:nvPr/>
            </p:nvSpPr>
            <p:spPr>
              <a:xfrm>
                <a:off x="11811000" y="6388920"/>
                <a:ext cx="4495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안치호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F5DFB06-2258-9E39-6C95-5DE76A6072CD}"/>
                </a:ext>
              </a:extLst>
            </p:cNvPr>
            <p:cNvGrpSpPr/>
            <p:nvPr/>
          </p:nvGrpSpPr>
          <p:grpSpPr>
            <a:xfrm>
              <a:off x="8686800" y="7899674"/>
              <a:ext cx="7620000" cy="762000"/>
              <a:chOff x="8686800" y="7899674"/>
              <a:chExt cx="7620000" cy="762000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EA4B03BF-B801-5392-93AD-61ED587B1679}"/>
                  </a:ext>
                </a:extLst>
              </p:cNvPr>
              <p:cNvSpPr/>
              <p:nvPr/>
            </p:nvSpPr>
            <p:spPr>
              <a:xfrm>
                <a:off x="8686800" y="7899674"/>
                <a:ext cx="2590800" cy="762000"/>
              </a:xfrm>
              <a:prstGeom prst="roundRect">
                <a:avLst/>
              </a:prstGeom>
              <a:solidFill>
                <a:srgbClr val="2DC95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/>
                  <a:t>Developer</a:t>
                </a:r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B0FA9E-40B6-4239-141A-0597B4F2FF19}"/>
                  </a:ext>
                </a:extLst>
              </p:cNvPr>
              <p:cNvSpPr txBox="1"/>
              <p:nvPr/>
            </p:nvSpPr>
            <p:spPr>
              <a:xfrm>
                <a:off x="11811000" y="7957508"/>
                <a:ext cx="4495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변하영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63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53248" y="4714497"/>
            <a:ext cx="6781502" cy="1426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ko-KR" altLang="en-US" sz="8483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협동 개발 과정</a:t>
            </a:r>
            <a:endParaRPr lang="en-US" sz="8483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248939" y="4073493"/>
            <a:ext cx="5790121" cy="497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34"/>
              </a:lnSpc>
              <a:spcBef>
                <a:spcPct val="0"/>
              </a:spcBef>
            </a:pPr>
            <a:r>
              <a:rPr lang="en-US" sz="3024" u="none" strike="noStrike" dirty="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Collaborative Work Method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3324" y="644525"/>
            <a:ext cx="41721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개발과정</a:t>
            </a:r>
            <a:r>
              <a:rPr lang="en-US" altLang="ko-KR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-1</a:t>
            </a:r>
            <a:endParaRPr lang="en-US" sz="2499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0" y="1638300"/>
            <a:ext cx="660417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앱 주제 및 </a:t>
            </a:r>
            <a:r>
              <a:rPr lang="en-US" altLang="ko-KR" sz="48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 </a:t>
            </a:r>
            <a:r>
              <a:rPr lang="ko-KR" altLang="en-US" sz="48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선정</a:t>
            </a:r>
            <a:endParaRPr lang="en-US" sz="48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B984DE37-EC85-2ACA-5C34-9E1E191936CF}"/>
              </a:ext>
            </a:extLst>
          </p:cNvPr>
          <p:cNvGrpSpPr/>
          <p:nvPr/>
        </p:nvGrpSpPr>
        <p:grpSpPr>
          <a:xfrm>
            <a:off x="992687" y="3753583"/>
            <a:ext cx="5058535" cy="3643607"/>
            <a:chOff x="0" y="0"/>
            <a:chExt cx="1332289" cy="95963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93C8870-8529-D9D5-7CFD-423C4EDD5562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71EB990D-033D-5A01-4C82-4D104C6B48DA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56738E2E-0725-C1E0-BAF5-2E68450C2CD6}"/>
              </a:ext>
            </a:extLst>
          </p:cNvPr>
          <p:cNvSpPr txBox="1"/>
          <p:nvPr/>
        </p:nvSpPr>
        <p:spPr>
          <a:xfrm>
            <a:off x="1452200" y="4366905"/>
            <a:ext cx="4144911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</a:t>
            </a:r>
            <a:r>
              <a:rPr lang="ko-KR" altLang="en-US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국내공연정보 </a:t>
            </a:r>
            <a:r>
              <a:rPr lang="en-US" altLang="ko-KR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</a:t>
            </a:r>
            <a:endParaRPr lang="en-US" sz="30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5BDAB710-229C-81B0-D7D8-6F07941E39AD}"/>
              </a:ext>
            </a:extLst>
          </p:cNvPr>
          <p:cNvGrpSpPr/>
          <p:nvPr/>
        </p:nvGrpSpPr>
        <p:grpSpPr>
          <a:xfrm>
            <a:off x="6614733" y="3753583"/>
            <a:ext cx="5058535" cy="3643607"/>
            <a:chOff x="0" y="0"/>
            <a:chExt cx="1332289" cy="959633"/>
          </a:xfrm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AFDD749-C1A0-99B9-EA38-827718695FC1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3A93F50A-4156-0210-EFAD-2B155DB5651D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974EB199-F644-D285-9D93-86807589A792}"/>
              </a:ext>
            </a:extLst>
          </p:cNvPr>
          <p:cNvSpPr txBox="1"/>
          <p:nvPr/>
        </p:nvSpPr>
        <p:spPr>
          <a:xfrm>
            <a:off x="7074247" y="4366905"/>
            <a:ext cx="4095346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조리음식 </a:t>
            </a:r>
            <a:r>
              <a:rPr lang="en-US" altLang="ko-KR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  <a:endParaRPr lang="en-US" sz="30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A9B70902-A2A6-EEED-EFAA-24B0CA0C42BA}"/>
              </a:ext>
            </a:extLst>
          </p:cNvPr>
          <p:cNvSpPr txBox="1"/>
          <p:nvPr/>
        </p:nvSpPr>
        <p:spPr>
          <a:xfrm>
            <a:off x="1474281" y="5231330"/>
            <a:ext cx="4095346" cy="15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amet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consectetur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adipiscing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elit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Fusce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mattis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lorem in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venenatis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porttitor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nibh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urna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vestibulum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tortor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ac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placerat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77D8E457-ED2C-3518-93D9-367B11F0D4F8}"/>
              </a:ext>
            </a:extLst>
          </p:cNvPr>
          <p:cNvSpPr txBox="1"/>
          <p:nvPr/>
        </p:nvSpPr>
        <p:spPr>
          <a:xfrm>
            <a:off x="7074247" y="5231330"/>
            <a:ext cx="4095346" cy="15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amet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consectetur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adipiscing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elit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Fusce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mattis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lorem in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venenatis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porttitor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nibh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urna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vestibulum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tortor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ac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placerat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7317A0-7C83-CB97-18CC-86A2C11A56B3}"/>
              </a:ext>
            </a:extLst>
          </p:cNvPr>
          <p:cNvGrpSpPr/>
          <p:nvPr/>
        </p:nvGrpSpPr>
        <p:grpSpPr>
          <a:xfrm>
            <a:off x="12236779" y="3753583"/>
            <a:ext cx="5058535" cy="3643607"/>
            <a:chOff x="0" y="0"/>
            <a:chExt cx="1332289" cy="959633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D0585DF-BDBD-3DE1-AF79-1F902DEED1DD}"/>
                </a:ext>
              </a:extLst>
            </p:cNvPr>
            <p:cNvSpPr/>
            <p:nvPr/>
          </p:nvSpPr>
          <p:spPr>
            <a:xfrm>
              <a:off x="0" y="0"/>
              <a:ext cx="1332289" cy="959633"/>
            </a:xfrm>
            <a:custGeom>
              <a:avLst/>
              <a:gdLst/>
              <a:ahLst/>
              <a:cxnLst/>
              <a:rect l="l" t="t" r="r" b="b"/>
              <a:pathLst>
                <a:path w="1332289" h="959633">
                  <a:moveTo>
                    <a:pt x="32140" y="0"/>
                  </a:moveTo>
                  <a:lnTo>
                    <a:pt x="1300149" y="0"/>
                  </a:lnTo>
                  <a:cubicBezTo>
                    <a:pt x="1308673" y="0"/>
                    <a:pt x="1316848" y="3386"/>
                    <a:pt x="1322875" y="9414"/>
                  </a:cubicBezTo>
                  <a:cubicBezTo>
                    <a:pt x="1328903" y="15441"/>
                    <a:pt x="1332289" y="23616"/>
                    <a:pt x="1332289" y="32140"/>
                  </a:cubicBezTo>
                  <a:lnTo>
                    <a:pt x="1332289" y="927493"/>
                  </a:lnTo>
                  <a:cubicBezTo>
                    <a:pt x="1332289" y="936017"/>
                    <a:pt x="1328903" y="944192"/>
                    <a:pt x="1322875" y="950219"/>
                  </a:cubicBezTo>
                  <a:cubicBezTo>
                    <a:pt x="1316848" y="956247"/>
                    <a:pt x="1308673" y="959633"/>
                    <a:pt x="1300149" y="959633"/>
                  </a:cubicBezTo>
                  <a:lnTo>
                    <a:pt x="32140" y="959633"/>
                  </a:lnTo>
                  <a:cubicBezTo>
                    <a:pt x="23616" y="959633"/>
                    <a:pt x="15441" y="956247"/>
                    <a:pt x="9414" y="950219"/>
                  </a:cubicBezTo>
                  <a:cubicBezTo>
                    <a:pt x="3386" y="944192"/>
                    <a:pt x="0" y="936017"/>
                    <a:pt x="0" y="927493"/>
                  </a:cubicBezTo>
                  <a:lnTo>
                    <a:pt x="0" y="32140"/>
                  </a:lnTo>
                  <a:cubicBezTo>
                    <a:pt x="0" y="23616"/>
                    <a:pt x="3386" y="15441"/>
                    <a:pt x="9414" y="9414"/>
                  </a:cubicBezTo>
                  <a:cubicBezTo>
                    <a:pt x="15441" y="3386"/>
                    <a:pt x="23616" y="0"/>
                    <a:pt x="32140" y="0"/>
                  </a:cubicBez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0">
              <a:extLst>
                <a:ext uri="{FF2B5EF4-FFF2-40B4-BE49-F238E27FC236}">
                  <a16:creationId xmlns:a16="http://schemas.microsoft.com/office/drawing/2014/main" id="{81D8AFDB-AB92-8CEA-2509-ACA94FAC1F92}"/>
                </a:ext>
              </a:extLst>
            </p:cNvPr>
            <p:cNvSpPr txBox="1"/>
            <p:nvPr/>
          </p:nvSpPr>
          <p:spPr>
            <a:xfrm>
              <a:off x="0" y="-47625"/>
              <a:ext cx="1332289" cy="1007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TextBox 21">
            <a:extLst>
              <a:ext uri="{FF2B5EF4-FFF2-40B4-BE49-F238E27FC236}">
                <a16:creationId xmlns:a16="http://schemas.microsoft.com/office/drawing/2014/main" id="{456E49D2-4DA9-8446-010C-B156BAEFA49A}"/>
              </a:ext>
            </a:extLst>
          </p:cNvPr>
          <p:cNvSpPr txBox="1"/>
          <p:nvPr/>
        </p:nvSpPr>
        <p:spPr>
          <a:xfrm>
            <a:off x="12696293" y="4366905"/>
            <a:ext cx="4095346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음악 관련 </a:t>
            </a:r>
            <a:r>
              <a:rPr lang="en-US" altLang="ko-KR" sz="30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</a:t>
            </a:r>
            <a:endParaRPr lang="en-US" sz="30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AFE6A2E6-31B7-9C6E-19F1-62634B4DDFE5}"/>
              </a:ext>
            </a:extLst>
          </p:cNvPr>
          <p:cNvSpPr txBox="1"/>
          <p:nvPr/>
        </p:nvSpPr>
        <p:spPr>
          <a:xfrm>
            <a:off x="12674213" y="5231330"/>
            <a:ext cx="4095346" cy="15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amet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consectetur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adipiscing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elit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Fusce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mattis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lorem in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venenatis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porttitor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nibh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urna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vestibulum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tortor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ac </a:t>
            </a:r>
            <a:r>
              <a:rPr lang="en-US" sz="1800" dirty="0" err="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placerat</a:t>
            </a:r>
            <a:r>
              <a:rPr lang="en-US" sz="18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063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3324" y="644525"/>
            <a:ext cx="41721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개발과정</a:t>
            </a:r>
            <a:r>
              <a:rPr lang="en-US" altLang="ko-KR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-2</a:t>
            </a:r>
            <a:r>
              <a:rPr lang="ko-KR" altLang="en-US" sz="24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endParaRPr lang="en-US" sz="2499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0" y="1638300"/>
            <a:ext cx="5122898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ko-KR" altLang="en-US" sz="48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플로우 차트</a:t>
            </a:r>
            <a:endParaRPr lang="en-US" sz="48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5EC0973-5ECF-7F21-DFD3-B135FEE5F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32449"/>
            <a:ext cx="16764000" cy="69162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AC99DCF-BDE2-67BE-1AEA-EF0CA7124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133738"/>
            <a:ext cx="12315038" cy="68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3324" y="644525"/>
            <a:ext cx="41721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개발과정</a:t>
            </a:r>
            <a:r>
              <a:rPr lang="en-US" altLang="ko-KR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-3</a:t>
            </a:r>
            <a:endParaRPr lang="en-US" sz="2499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0" y="1638300"/>
            <a:ext cx="5122898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altLang="ko-KR" sz="4800" b="1" dirty="0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Figma</a:t>
            </a:r>
            <a:endParaRPr lang="en-US" sz="48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D3EE45-49DA-98FE-91E9-EFA1FFA0A94B}"/>
              </a:ext>
            </a:extLst>
          </p:cNvPr>
          <p:cNvGrpSpPr/>
          <p:nvPr/>
        </p:nvGrpSpPr>
        <p:grpSpPr>
          <a:xfrm>
            <a:off x="1847576" y="2518575"/>
            <a:ext cx="14592848" cy="6175521"/>
            <a:chOff x="1980881" y="2518575"/>
            <a:chExt cx="14592848" cy="617552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16E6F93-6295-F7F1-08C5-0E8464846F28}"/>
                </a:ext>
              </a:extLst>
            </p:cNvPr>
            <p:cNvGrpSpPr/>
            <p:nvPr/>
          </p:nvGrpSpPr>
          <p:grpSpPr>
            <a:xfrm>
              <a:off x="1980881" y="2518575"/>
              <a:ext cx="14326238" cy="6150391"/>
              <a:chOff x="1828800" y="2513711"/>
              <a:chExt cx="14326238" cy="6150391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674BB97-FFB5-4A98-6EDC-8736F76AA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8800" y="2557918"/>
                <a:ext cx="9278904" cy="610618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A0B0856-DBB1-32E9-6250-311A942B0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2400" y="2513711"/>
                <a:ext cx="4572638" cy="4010585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7FFB991-05B0-3D89-8EA9-E9F82AFD9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35200" y="5340828"/>
              <a:ext cx="1638529" cy="335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011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5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3324" y="644525"/>
            <a:ext cx="417217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개발과정</a:t>
            </a:r>
            <a:r>
              <a:rPr lang="en-US" altLang="ko-KR" sz="24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ource Han Sans KR Bold"/>
              </a:rPr>
              <a:t>-4</a:t>
            </a:r>
            <a:endParaRPr lang="en-US" sz="2499" b="1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551147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D5B43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0" y="1638300"/>
            <a:ext cx="5122898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altLang="ko-KR" sz="4800" b="1" dirty="0" err="1">
                <a:solidFill>
                  <a:srgbClr val="FD5B4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FigJam</a:t>
            </a:r>
            <a:endParaRPr lang="en-US" sz="4800" b="1" dirty="0">
              <a:solidFill>
                <a:srgbClr val="FD5B43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D86D04-2828-5C1B-232C-943CB318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988" y="2575500"/>
            <a:ext cx="6134956" cy="69065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B205C4-3755-CB9B-9D12-A5C11B51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381" y="627704"/>
            <a:ext cx="1995816" cy="36013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97B7E64-7431-244B-E6B1-D309D3E98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381" y="1997437"/>
            <a:ext cx="1975181" cy="37442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7440898-BDCE-2DC6-1E70-29221DF99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081" y="3222222"/>
            <a:ext cx="1971162" cy="413107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9B1D3EA-7526-02FA-0C1C-9EC20E357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8404" y="554453"/>
            <a:ext cx="5775608" cy="917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08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253</Words>
  <Application>Microsoft Office PowerPoint</Application>
  <PresentationFormat>사용자 지정</PresentationFormat>
  <Paragraphs>79</Paragraphs>
  <Slides>13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Source Han Sans KR Bold</vt:lpstr>
      <vt:lpstr>Source Han Sans KR</vt:lpstr>
      <vt:lpstr>Pretendard SemiBold</vt:lpstr>
      <vt:lpstr>Gotham</vt:lpstr>
      <vt:lpstr>Arial</vt:lpstr>
      <vt:lpstr>Pretendard</vt:lpstr>
      <vt:lpstr>Calibri</vt:lpstr>
      <vt:lpstr>Pretendard ExtraBold</vt:lpstr>
      <vt:lpstr>Source Han Sans KR Medium</vt:lpstr>
      <vt:lpstr>맑은 고딕</vt:lpstr>
      <vt:lpstr>Gotham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그룹프로젝트발표</dc:title>
  <cp:lastModifiedBy>강 휘원</cp:lastModifiedBy>
  <cp:revision>3</cp:revision>
  <dcterms:created xsi:type="dcterms:W3CDTF">2006-08-16T00:00:00Z</dcterms:created>
  <dcterms:modified xsi:type="dcterms:W3CDTF">2024-09-13T06:35:07Z</dcterms:modified>
  <dc:identifier>DAGQiJPNHKo</dc:identifier>
</cp:coreProperties>
</file>